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spending patterns, customer segments, and product preferences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transactions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guide strategic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81537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subscriber benefits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→ move to "Loyal"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41173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951101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&amp; express-shipping users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951101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&amp; best-selling items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3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43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121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35893" y="308943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897523" y="4121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77995" y="308943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10339626" y="4121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Ratings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730710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965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45556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Location, Subscription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16962" y="4730710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451396" y="4965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51396" y="545556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Item, Category, Amount, Season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4730710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74568" y="4965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74568" y="545556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Discounts, Frequency,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2718"/>
            <a:ext cx="7954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in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16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46703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&amp; Explore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1142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pandas import, df.info(), .describe()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7916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46703"/>
            <a:ext cx="6408063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 &amp; Impute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81142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Median imputation for missing Review Ratings by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5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26211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100518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59093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 groups, purchase frequency days; dropped redundant promo_code_used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5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926211"/>
            <a:ext cx="6408063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100518"/>
            <a:ext cx="3178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Export to PostgreSQL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59093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DataFrame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3552"/>
            <a:ext cx="9095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Revenue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9306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92241"/>
            <a:ext cx="5379513" cy="25546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069306"/>
            <a:ext cx="333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792138"/>
            <a:ext cx="5463416" cy="2547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936337"/>
            <a:ext cx="32281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Revenue Findings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630829"/>
            <a:ext cx="13042821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2.1x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more revenue than female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are the top revenue age group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8832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861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5 products highly dependent on discounts 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8621" y="2404229"/>
            <a:ext cx="6213157" cy="45702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28135" y="5124950"/>
            <a:ext cx="1866918" cy="23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872585" y="3921826"/>
            <a:ext cx="1543318" cy="23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Sneakers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681421" y="5108355"/>
            <a:ext cx="1393965" cy="23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Coat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005344" y="5913205"/>
            <a:ext cx="1310992" cy="23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Sweater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420538" y="3137720"/>
            <a:ext cx="1145043" cy="23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Pants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3443" y="1726049"/>
            <a:ext cx="6041827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&amp; Shipping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873443" y="2616875"/>
            <a:ext cx="4192072" cy="3441502"/>
          </a:xfrm>
          <a:prstGeom prst="roundRect">
            <a:avLst>
              <a:gd name="adj" fmla="val 227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2993" y="2826425"/>
            <a:ext cx="299656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82993" y="3210282"/>
            <a:ext cx="3772972" cy="1575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5219105" y="2616875"/>
            <a:ext cx="4192072" cy="3441502"/>
          </a:xfrm>
          <a:prstGeom prst="roundRect">
            <a:avLst>
              <a:gd name="adj" fmla="val 227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2826425"/>
            <a:ext cx="321230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per Category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5428655" y="3210282"/>
            <a:ext cx="3772972" cy="124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Jacker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9564767" y="2616875"/>
            <a:ext cx="4192072" cy="3441502"/>
          </a:xfrm>
          <a:prstGeom prst="roundRect">
            <a:avLst>
              <a:gd name="adj" fmla="val 227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74317" y="2826425"/>
            <a:ext cx="263902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Comparison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10013955" y="3291007"/>
            <a:ext cx="1609596" cy="276035"/>
          </a:xfrm>
          <a:prstGeom prst="roundRect">
            <a:avLst>
              <a:gd name="adj" fmla="val 115942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1439" y="3356383"/>
            <a:ext cx="145281" cy="14528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0297838" y="3320785"/>
            <a:ext cx="1292249" cy="223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Standard Shipping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11662293" y="3291007"/>
            <a:ext cx="1514029" cy="276035"/>
          </a:xfrm>
          <a:prstGeom prst="roundRect">
            <a:avLst>
              <a:gd name="adj" fmla="val 115942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776" y="3356383"/>
            <a:ext cx="145281" cy="14528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1987129" y="3320785"/>
            <a:ext cx="1194306" cy="223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Express Shipping</a:t>
            </a:r>
            <a:endParaRPr lang="en-US" sz="18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317" y="3688109"/>
            <a:ext cx="3680460" cy="166589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2513604" y="4347695"/>
            <a:ext cx="418988" cy="16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-apple-system, BlinkMacSystemFont, Segoe UI, Roboto, Helvetica Neue, Arial, sans-serif Light" pitchFamily="34" charset="0"/>
                <a:ea typeface="-apple-system, BlinkMacSystemFont, Segoe UI, Roboto, Helvetica Neue, Arial, sans-serif Light" pitchFamily="34" charset="-122"/>
                <a:cs typeface="-apple-system, BlinkMacSystemFont, Segoe UI, Roboto, Helvetica Neue, Arial, sans-serif Light" pitchFamily="34" charset="-120"/>
              </a:rPr>
              <a:t>49.15%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10365220" y="4579348"/>
            <a:ext cx="418988" cy="16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-apple-system, BlinkMacSystemFont, Segoe UI, Roboto, Helvetica Neue, Arial, sans-serif Light" pitchFamily="34" charset="0"/>
                <a:ea typeface="-apple-system, BlinkMacSystemFont, Segoe UI, Roboto, Helvetica Neue, Arial, sans-serif Light" pitchFamily="34" charset="-122"/>
                <a:cs typeface="-apple-system, BlinkMacSystemFont, Segoe UI, Roboto, Helvetica Neue, Arial, sans-serif Light" pitchFamily="34" charset="-120"/>
              </a:rPr>
              <a:t>50.85%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9774317" y="5576649"/>
            <a:ext cx="377297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873443" y="6231255"/>
            <a:ext cx="128835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994172"/>
            <a:ext cx="9184958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669" y="2438607"/>
            <a:ext cx="6256020" cy="3342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5549" y="4377737"/>
            <a:ext cx="505472" cy="246949"/>
          </a:xfrm>
          <a:prstGeom prst="rect">
            <a:avLst/>
          </a:prstGeom>
          <a:noFill/>
          <a:ln/>
        </p:spPr>
        <p:txBody>
          <a:bodyPr wrap="none" lIns="30480" tIns="30480" rIns="30480" bIns="3048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63.6k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901465" y="2907752"/>
            <a:ext cx="456983" cy="246948"/>
          </a:xfrm>
          <a:prstGeom prst="rect">
            <a:avLst/>
          </a:prstGeom>
          <a:noFill/>
          <a:ln/>
        </p:spPr>
        <p:txBody>
          <a:bodyPr wrap="none" lIns="30480" tIns="30480" rIns="30480" bIns="3048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170k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49" y="2438607"/>
            <a:ext cx="6256020" cy="3342032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83669" y="6275784"/>
            <a:ext cx="13063061" cy="959644"/>
          </a:xfrm>
          <a:prstGeom prst="roundRect">
            <a:avLst>
              <a:gd name="adj" fmla="val 9800"/>
            </a:avLst>
          </a:prstGeom>
          <a:solidFill>
            <a:srgbClr val="F3E4BF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07" y="6574512"/>
            <a:ext cx="349806" cy="27979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1150" y="6552724"/>
            <a:ext cx="8936474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 Subscribers show higher total revenue and average spend.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566" y="1671757"/>
            <a:ext cx="6381631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566" y="2961316"/>
            <a:ext cx="6347460" cy="339088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494810" y="3978554"/>
            <a:ext cx="1751424" cy="384188"/>
          </a:xfrm>
          <a:prstGeom prst="roundRect">
            <a:avLst>
              <a:gd name="adj" fmla="val 66642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85" y="4070425"/>
            <a:ext cx="200446" cy="2004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70646" y="4020314"/>
            <a:ext cx="1267012" cy="30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Loyal·79.9%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5359364" y="4020314"/>
            <a:ext cx="778294" cy="30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·79.9%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5439490" y="4020314"/>
            <a:ext cx="53766" cy="30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494810" y="4429558"/>
            <a:ext cx="1681737" cy="384188"/>
          </a:xfrm>
          <a:prstGeom prst="roundRect">
            <a:avLst>
              <a:gd name="adj" fmla="val 66642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85" y="4521429"/>
            <a:ext cx="200446" cy="20044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70646" y="4471318"/>
            <a:ext cx="1197326" cy="30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New·2.13%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5289678" y="4471318"/>
            <a:ext cx="778294" cy="30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·2.13%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5369804" y="4471318"/>
            <a:ext cx="53766" cy="30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4494810" y="4880562"/>
            <a:ext cx="2317005" cy="384189"/>
          </a:xfrm>
          <a:prstGeom prst="roundRect">
            <a:avLst>
              <a:gd name="adj" fmla="val 66642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385" y="4972433"/>
            <a:ext cx="200446" cy="20044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870646" y="4922321"/>
            <a:ext cx="1832594" cy="3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Returning·17.97%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5810237" y="4922321"/>
            <a:ext cx="893003" cy="3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·17.97%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5890364" y="4922321"/>
            <a:ext cx="53766" cy="3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7572137" y="2752725"/>
            <a:ext cx="6350318" cy="155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79.9%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Loyal customers dominate – strong retention advantage.</a:t>
            </a:r>
            <a:endParaRPr lang="en-US" sz="16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2.1%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New customer acquisition – funnel may need optimisation</a:t>
            </a:r>
            <a:endParaRPr lang="en-US" sz="16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returning customers ready to convert to loyal status.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7572137" y="4472821"/>
            <a:ext cx="635031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Convert returning → loyal, acquire new customers, maintain loyal base.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0255"/>
            <a:ext cx="5940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94347"/>
            <a:ext cx="8284131" cy="44898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73356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findings visualized in a single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 dashboard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stakeholder exploration.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026343"/>
            <a:ext cx="4205168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and Sales by age group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&amp; loyalty segments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&amp; Sales by Category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2026-02-23T15:17:14Z</dcterms:created>
  <dcterms:modified xsi:type="dcterms:W3CDTF">2026-02-23T15:17:14Z</dcterms:modified>
</cp:coreProperties>
</file>